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Roboto"/>
      <p:regular r:id="rId30"/>
      <p:bold r:id="rId31"/>
      <p:italic r:id="rId32"/>
      <p:boldItalic r:id="rId33"/>
    </p:embeddedFont>
    <p:embeddedFont>
      <p:font typeface="Old Standard TT"/>
      <p:regular r:id="rId34"/>
      <p:bold r:id="rId35"/>
      <p: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79E2C8D-1417-4B57-9E2D-CD8C815ACD04}">
  <a:tblStyle styleId="{E79E2C8D-1417-4B57-9E2D-CD8C815ACD04}"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5.xml"/><Relationship Id="rId33" Type="http://schemas.openxmlformats.org/officeDocument/2006/relationships/font" Target="fonts/Roboto-boldItalic.fntdata"/><Relationship Id="rId10" Type="http://schemas.openxmlformats.org/officeDocument/2006/relationships/slide" Target="slides/slide4.xml"/><Relationship Id="rId32" Type="http://schemas.openxmlformats.org/officeDocument/2006/relationships/font" Target="fonts/Roboto-italic.fntdata"/><Relationship Id="rId13" Type="http://schemas.openxmlformats.org/officeDocument/2006/relationships/slide" Target="slides/slide7.xml"/><Relationship Id="rId35" Type="http://schemas.openxmlformats.org/officeDocument/2006/relationships/font" Target="fonts/OldStandardTT-bold.fntdata"/><Relationship Id="rId12" Type="http://schemas.openxmlformats.org/officeDocument/2006/relationships/slide" Target="slides/slide6.xml"/><Relationship Id="rId34" Type="http://schemas.openxmlformats.org/officeDocument/2006/relationships/font" Target="fonts/OldStandardTT-regular.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OldStandardTT-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this slide though</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ed132a0f2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ed132a0f2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ed132a0f2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ed132a0f2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ed132a0f27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ed132a0f27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ed132a0f2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ed132a0f2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ed132a0f2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ed132a0f2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ed132a0f2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ed132a0f2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ed132a0f27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ed132a0f27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ed132a0f27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ed132a0f27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df6116bda9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df6116bda9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ed47789cf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ed47789cf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df6116bda9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df6116bda9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ed47789cf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ed47789cf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ed47789cf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ed47789cf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ed132a0f27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ed132a0f27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df6116bda9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df6116bda9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df6116bda9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df6116bda9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df6116bda9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df6116bda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Spencer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df6116bda9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df6116bda9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ecc0550c3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ecc0550c3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ed132a0f2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ed132a0f2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ed47789cf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ed47789cf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ed132a0f2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ed132a0f2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Applying Weak Supervision to Reduce Knowledge </a:t>
            </a:r>
            <a:r>
              <a:rPr lang="en"/>
              <a:t>Obsolescence</a:t>
            </a:r>
            <a:endParaRPr/>
          </a:p>
        </p:txBody>
      </p:sp>
      <p:sp>
        <p:nvSpPr>
          <p:cNvPr id="60" name="Google Shape;60;p13"/>
          <p:cNvSpPr txBox="1"/>
          <p:nvPr>
            <p:ph idx="1" type="subTitle"/>
          </p:nvPr>
        </p:nvSpPr>
        <p:spPr>
          <a:xfrm>
            <a:off x="565600" y="3663500"/>
            <a:ext cx="47874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Dongjae Lee Spencer Starks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and Relevant Charts</a:t>
            </a:r>
            <a:endParaRPr/>
          </a:p>
        </p:txBody>
      </p:sp>
      <p:sp>
        <p:nvSpPr>
          <p:cNvPr id="122" name="Google Shape;122;p2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3" name="Google Shape;123;p22"/>
          <p:cNvPicPr preferRelativeResize="0"/>
          <p:nvPr/>
        </p:nvPicPr>
        <p:blipFill>
          <a:blip r:embed="rId3">
            <a:alphaModFix/>
          </a:blip>
          <a:stretch>
            <a:fillRect/>
          </a:stretch>
        </p:blipFill>
        <p:spPr>
          <a:xfrm>
            <a:off x="1593713" y="1080363"/>
            <a:ext cx="5956575" cy="3579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Results and Relevant Charts</a:t>
            </a:r>
            <a:endParaRPr/>
          </a:p>
          <a:p>
            <a:pPr indent="0" lvl="0" marL="0" rtl="0" algn="l">
              <a:spcBef>
                <a:spcPts val="0"/>
              </a:spcBef>
              <a:spcAft>
                <a:spcPts val="0"/>
              </a:spcAft>
              <a:buNone/>
            </a:pPr>
            <a:r>
              <a:t/>
            </a:r>
            <a:endParaRPr/>
          </a:p>
        </p:txBody>
      </p:sp>
      <p:sp>
        <p:nvSpPr>
          <p:cNvPr id="129" name="Google Shape;129;p2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0" name="Google Shape;130;p23"/>
          <p:cNvPicPr preferRelativeResize="0"/>
          <p:nvPr/>
        </p:nvPicPr>
        <p:blipFill>
          <a:blip r:embed="rId3">
            <a:alphaModFix/>
          </a:blip>
          <a:stretch>
            <a:fillRect/>
          </a:stretch>
        </p:blipFill>
        <p:spPr>
          <a:xfrm>
            <a:off x="1600200" y="1084263"/>
            <a:ext cx="5943600" cy="3571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Results and Relevant Charts</a:t>
            </a:r>
            <a:endParaRPr/>
          </a:p>
          <a:p>
            <a:pPr indent="0" lvl="0" marL="0" rtl="0" algn="l">
              <a:spcBef>
                <a:spcPts val="0"/>
              </a:spcBef>
              <a:spcAft>
                <a:spcPts val="0"/>
              </a:spcAft>
              <a:buNone/>
            </a:pPr>
            <a:r>
              <a:t/>
            </a:r>
            <a:endParaRPr/>
          </a:p>
        </p:txBody>
      </p:sp>
      <p:sp>
        <p:nvSpPr>
          <p:cNvPr id="136" name="Google Shape;136;p2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7" name="Google Shape;137;p24"/>
          <p:cNvPicPr preferRelativeResize="0"/>
          <p:nvPr/>
        </p:nvPicPr>
        <p:blipFill>
          <a:blip r:embed="rId3">
            <a:alphaModFix/>
          </a:blip>
          <a:stretch>
            <a:fillRect/>
          </a:stretch>
        </p:blipFill>
        <p:spPr>
          <a:xfrm>
            <a:off x="1600200" y="1084263"/>
            <a:ext cx="5943600" cy="3571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l">
              <a:lnSpc>
                <a:spcPct val="115000"/>
              </a:lnSpc>
              <a:spcBef>
                <a:spcPts val="1600"/>
              </a:spcBef>
              <a:spcAft>
                <a:spcPts val="400"/>
              </a:spcAft>
              <a:buClr>
                <a:schemeClr val="dk1"/>
              </a:buClr>
              <a:buSzPts val="1100"/>
              <a:buFont typeface="Arial"/>
              <a:buNone/>
            </a:pPr>
            <a:r>
              <a:rPr lang="en" sz="2700">
                <a:solidFill>
                  <a:srgbClr val="434343"/>
                </a:solidFill>
              </a:rPr>
              <a:t>Comparison between updated and original mode</a:t>
            </a:r>
            <a:endParaRPr sz="2700"/>
          </a:p>
        </p:txBody>
      </p:sp>
      <p:sp>
        <p:nvSpPr>
          <p:cNvPr id="143" name="Google Shape;143;p25"/>
          <p:cNvSpPr txBox="1"/>
          <p:nvPr>
            <p:ph idx="1" type="body"/>
          </p:nvPr>
        </p:nvSpPr>
        <p:spPr>
          <a:xfrm>
            <a:off x="311700" y="1171600"/>
            <a:ext cx="4487400" cy="3397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Roboto"/>
              <a:buChar char="●"/>
            </a:pPr>
            <a:r>
              <a:rPr b="1" lang="en" sz="1600">
                <a:latin typeface="Roboto"/>
                <a:ea typeface="Roboto"/>
                <a:cs typeface="Roboto"/>
                <a:sym typeface="Roboto"/>
              </a:rPr>
              <a:t>Updated Model Accuracy:</a:t>
            </a:r>
            <a:endParaRPr b="1" sz="1600">
              <a:latin typeface="Roboto"/>
              <a:ea typeface="Roboto"/>
              <a:cs typeface="Roboto"/>
              <a:sym typeface="Roboto"/>
            </a:endParaRPr>
          </a:p>
          <a:p>
            <a:pPr indent="0" lvl="0" marL="457200" rtl="0" algn="l">
              <a:spcBef>
                <a:spcPts val="0"/>
              </a:spcBef>
              <a:spcAft>
                <a:spcPts val="0"/>
              </a:spcAft>
              <a:buNone/>
            </a:pPr>
            <a:r>
              <a:rPr lang="en" sz="1600">
                <a:latin typeface="Roboto"/>
                <a:ea typeface="Roboto"/>
                <a:cs typeface="Roboto"/>
                <a:sym typeface="Roboto"/>
              </a:rPr>
              <a:t>The snorkel pipeline updated model achieved an accuracy of 73%. </a:t>
            </a:r>
            <a:endParaRPr sz="1600">
              <a:latin typeface="Roboto"/>
              <a:ea typeface="Roboto"/>
              <a:cs typeface="Roboto"/>
              <a:sym typeface="Roboto"/>
            </a:endParaRPr>
          </a:p>
          <a:p>
            <a:pPr indent="-330200" lvl="0" marL="457200" rtl="0" algn="l">
              <a:spcBef>
                <a:spcPts val="0"/>
              </a:spcBef>
              <a:spcAft>
                <a:spcPts val="0"/>
              </a:spcAft>
              <a:buSzPts val="1600"/>
              <a:buFont typeface="Roboto"/>
              <a:buChar char="●"/>
            </a:pPr>
            <a:r>
              <a:rPr b="1" lang="en" sz="1600">
                <a:latin typeface="Roboto"/>
                <a:ea typeface="Roboto"/>
                <a:cs typeface="Roboto"/>
                <a:sym typeface="Roboto"/>
              </a:rPr>
              <a:t>Baseline Model Accuracy:</a:t>
            </a:r>
            <a:br>
              <a:rPr b="1" lang="en" sz="1600">
                <a:latin typeface="Roboto"/>
                <a:ea typeface="Roboto"/>
                <a:cs typeface="Roboto"/>
                <a:sym typeface="Roboto"/>
              </a:rPr>
            </a:br>
            <a:r>
              <a:rPr lang="en" sz="1600">
                <a:latin typeface="Roboto"/>
                <a:ea typeface="Roboto"/>
                <a:cs typeface="Roboto"/>
                <a:sym typeface="Roboto"/>
              </a:rPr>
              <a:t>This was an </a:t>
            </a:r>
            <a:r>
              <a:rPr lang="en" sz="1600">
                <a:latin typeface="Roboto"/>
                <a:ea typeface="Roboto"/>
                <a:cs typeface="Roboto"/>
                <a:sym typeface="Roboto"/>
              </a:rPr>
              <a:t>improvement</a:t>
            </a:r>
            <a:r>
              <a:rPr lang="en" sz="1600">
                <a:latin typeface="Roboto"/>
                <a:ea typeface="Roboto"/>
                <a:cs typeface="Roboto"/>
                <a:sym typeface="Roboto"/>
              </a:rPr>
              <a:t> on the BERT model which had an average of around 55%. </a:t>
            </a:r>
            <a:endParaRPr sz="1600">
              <a:latin typeface="Roboto"/>
              <a:ea typeface="Roboto"/>
              <a:cs typeface="Roboto"/>
              <a:sym typeface="Roboto"/>
            </a:endParaRPr>
          </a:p>
          <a:p>
            <a:pPr indent="-330200" lvl="0" marL="457200" rtl="0" algn="l">
              <a:spcBef>
                <a:spcPts val="0"/>
              </a:spcBef>
              <a:spcAft>
                <a:spcPts val="0"/>
              </a:spcAft>
              <a:buSzPts val="1600"/>
              <a:buFont typeface="Roboto"/>
              <a:buChar char="●"/>
            </a:pPr>
            <a:r>
              <a:rPr b="1" lang="en" sz="1600">
                <a:latin typeface="Roboto"/>
                <a:ea typeface="Roboto"/>
                <a:cs typeface="Roboto"/>
                <a:sym typeface="Roboto"/>
              </a:rPr>
              <a:t>Improved </a:t>
            </a:r>
            <a:r>
              <a:rPr b="1" lang="en" sz="1600">
                <a:latin typeface="Roboto"/>
                <a:ea typeface="Roboto"/>
                <a:cs typeface="Roboto"/>
                <a:sym typeface="Roboto"/>
              </a:rPr>
              <a:t>Percentage</a:t>
            </a:r>
            <a:r>
              <a:rPr b="1" lang="en" sz="1600">
                <a:latin typeface="Roboto"/>
                <a:ea typeface="Roboto"/>
                <a:cs typeface="Roboto"/>
                <a:sym typeface="Roboto"/>
              </a:rPr>
              <a:t>:</a:t>
            </a:r>
            <a:endParaRPr b="1" sz="1600">
              <a:latin typeface="Roboto"/>
              <a:ea typeface="Roboto"/>
              <a:cs typeface="Roboto"/>
              <a:sym typeface="Roboto"/>
            </a:endParaRPr>
          </a:p>
          <a:p>
            <a:pPr indent="0" lvl="0" marL="457200" rtl="0" algn="l">
              <a:spcBef>
                <a:spcPts val="0"/>
              </a:spcBef>
              <a:spcAft>
                <a:spcPts val="0"/>
              </a:spcAft>
              <a:buNone/>
            </a:pPr>
            <a:r>
              <a:rPr lang="en" sz="1600">
                <a:latin typeface="Roboto"/>
                <a:ea typeface="Roboto"/>
                <a:cs typeface="Roboto"/>
                <a:sym typeface="Roboto"/>
              </a:rPr>
              <a:t>This was a 32.7273% increase which was a significant improvement over the original model. </a:t>
            </a:r>
            <a:endParaRPr sz="2100"/>
          </a:p>
        </p:txBody>
      </p:sp>
      <p:pic>
        <p:nvPicPr>
          <p:cNvPr id="144" name="Google Shape;144;p25"/>
          <p:cNvPicPr preferRelativeResize="0"/>
          <p:nvPr/>
        </p:nvPicPr>
        <p:blipFill>
          <a:blip r:embed="rId3">
            <a:alphaModFix/>
          </a:blip>
          <a:stretch>
            <a:fillRect/>
          </a:stretch>
        </p:blipFill>
        <p:spPr>
          <a:xfrm>
            <a:off x="4870900" y="1386450"/>
            <a:ext cx="4040100" cy="262606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Additional Graphics</a:t>
            </a:r>
            <a:endParaRPr/>
          </a:p>
        </p:txBody>
      </p:sp>
      <p:sp>
        <p:nvSpPr>
          <p:cNvPr id="150" name="Google Shape;150;p26"/>
          <p:cNvSpPr txBox="1"/>
          <p:nvPr>
            <p:ph idx="1" type="body"/>
          </p:nvPr>
        </p:nvSpPr>
        <p:spPr>
          <a:xfrm>
            <a:off x="311700" y="1171600"/>
            <a:ext cx="42603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t>Tweet sentiment analysis</a:t>
            </a:r>
            <a:endParaRPr u="sng"/>
          </a:p>
          <a:p>
            <a:pPr indent="-342900" lvl="0" marL="457200" rtl="0" algn="l">
              <a:spcBef>
                <a:spcPts val="1200"/>
              </a:spcBef>
              <a:spcAft>
                <a:spcPts val="0"/>
              </a:spcAft>
              <a:buSzPts val="1800"/>
              <a:buChar char="●"/>
            </a:pPr>
            <a:r>
              <a:rPr lang="en"/>
              <a:t>Additional research on text of tweets labeled as misinformation</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Misinformational tweets generally more negative</a:t>
            </a:r>
            <a:endParaRPr/>
          </a:p>
          <a:p>
            <a:pPr indent="0" lvl="0" marL="0" rtl="0" algn="l">
              <a:spcBef>
                <a:spcPts val="1200"/>
              </a:spcBef>
              <a:spcAft>
                <a:spcPts val="1200"/>
              </a:spcAft>
              <a:buNone/>
            </a:pPr>
            <a:r>
              <a:t/>
            </a:r>
            <a:endParaRPr/>
          </a:p>
        </p:txBody>
      </p:sp>
      <p:pic>
        <p:nvPicPr>
          <p:cNvPr id="151" name="Google Shape;151;p26"/>
          <p:cNvPicPr preferRelativeResize="0"/>
          <p:nvPr/>
        </p:nvPicPr>
        <p:blipFill>
          <a:blip r:embed="rId3">
            <a:alphaModFix/>
          </a:blip>
          <a:stretch>
            <a:fillRect/>
          </a:stretch>
        </p:blipFill>
        <p:spPr>
          <a:xfrm>
            <a:off x="4571988" y="538013"/>
            <a:ext cx="4514986" cy="463075"/>
          </a:xfrm>
          <a:prstGeom prst="rect">
            <a:avLst/>
          </a:prstGeom>
          <a:noFill/>
          <a:ln>
            <a:noFill/>
          </a:ln>
        </p:spPr>
      </p:pic>
      <p:pic>
        <p:nvPicPr>
          <p:cNvPr id="152" name="Google Shape;152;p26"/>
          <p:cNvPicPr preferRelativeResize="0"/>
          <p:nvPr/>
        </p:nvPicPr>
        <p:blipFill>
          <a:blip r:embed="rId4">
            <a:alphaModFix/>
          </a:blip>
          <a:stretch>
            <a:fillRect/>
          </a:stretch>
        </p:blipFill>
        <p:spPr>
          <a:xfrm>
            <a:off x="4572000" y="1001107"/>
            <a:ext cx="4514975" cy="1968068"/>
          </a:xfrm>
          <a:prstGeom prst="rect">
            <a:avLst/>
          </a:prstGeom>
          <a:noFill/>
          <a:ln>
            <a:noFill/>
          </a:ln>
        </p:spPr>
      </p:pic>
      <p:pic>
        <p:nvPicPr>
          <p:cNvPr id="153" name="Google Shape;153;p26"/>
          <p:cNvPicPr preferRelativeResize="0"/>
          <p:nvPr/>
        </p:nvPicPr>
        <p:blipFill>
          <a:blip r:embed="rId5">
            <a:alphaModFix/>
          </a:blip>
          <a:stretch>
            <a:fillRect/>
          </a:stretch>
        </p:blipFill>
        <p:spPr>
          <a:xfrm>
            <a:off x="4572000" y="2969175"/>
            <a:ext cx="4514975" cy="17437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Additional Graphics</a:t>
            </a:r>
            <a:endParaRPr/>
          </a:p>
        </p:txBody>
      </p:sp>
      <p:sp>
        <p:nvSpPr>
          <p:cNvPr id="159" name="Google Shape;159;p27"/>
          <p:cNvSpPr txBox="1"/>
          <p:nvPr>
            <p:ph idx="1" type="body"/>
          </p:nvPr>
        </p:nvSpPr>
        <p:spPr>
          <a:xfrm>
            <a:off x="311700" y="1171600"/>
            <a:ext cx="42603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t>Keywords</a:t>
            </a:r>
            <a:r>
              <a:rPr lang="en" u="sng"/>
              <a:t> Word Cloud</a:t>
            </a:r>
            <a:endParaRPr u="sng"/>
          </a:p>
          <a:p>
            <a:pPr indent="-342900" lvl="0" marL="457200" rtl="0" algn="l">
              <a:spcBef>
                <a:spcPts val="1200"/>
              </a:spcBef>
              <a:spcAft>
                <a:spcPts val="0"/>
              </a:spcAft>
              <a:buSzPts val="1800"/>
              <a:buChar char="●"/>
            </a:pPr>
            <a:r>
              <a:rPr lang="en"/>
              <a:t>Terms are generally more colloquial</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Words such as "kill" and "Nazis" are emotionally charged and extreme</a:t>
            </a:r>
            <a:endParaRPr/>
          </a:p>
        </p:txBody>
      </p:sp>
      <p:pic>
        <p:nvPicPr>
          <p:cNvPr id="160" name="Google Shape;160;p27"/>
          <p:cNvPicPr preferRelativeResize="0"/>
          <p:nvPr/>
        </p:nvPicPr>
        <p:blipFill>
          <a:blip r:embed="rId3">
            <a:alphaModFix/>
          </a:blip>
          <a:stretch>
            <a:fillRect/>
          </a:stretch>
        </p:blipFill>
        <p:spPr>
          <a:xfrm>
            <a:off x="4597663" y="1525325"/>
            <a:ext cx="4546350" cy="26897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8"/>
          <p:cNvSpPr txBox="1"/>
          <p:nvPr>
            <p:ph type="title"/>
          </p:nvPr>
        </p:nvSpPr>
        <p:spPr>
          <a:xfrm>
            <a:off x="311700" y="445025"/>
            <a:ext cx="42603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Additional Graphics</a:t>
            </a:r>
            <a:endParaRPr/>
          </a:p>
        </p:txBody>
      </p:sp>
      <p:sp>
        <p:nvSpPr>
          <p:cNvPr id="166" name="Google Shape;166;p28"/>
          <p:cNvSpPr txBox="1"/>
          <p:nvPr>
            <p:ph idx="1" type="body"/>
          </p:nvPr>
        </p:nvSpPr>
        <p:spPr>
          <a:xfrm>
            <a:off x="311700" y="1171600"/>
            <a:ext cx="42603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u="sng"/>
              <a:t>Tweet sentiment analysis</a:t>
            </a:r>
            <a:endParaRPr u="sng"/>
          </a:p>
          <a:p>
            <a:pPr indent="-342900" lvl="0" marL="457200" rtl="0" algn="l">
              <a:spcBef>
                <a:spcPts val="1200"/>
              </a:spcBef>
              <a:spcAft>
                <a:spcPts val="0"/>
              </a:spcAft>
              <a:buSzPts val="1800"/>
              <a:buChar char="●"/>
            </a:pPr>
            <a:r>
              <a:rPr lang="en"/>
              <a:t>Informational tweets generally more positive</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Our hypothesis is due to informational tweets having more statistics</a:t>
            </a:r>
            <a:endParaRPr/>
          </a:p>
        </p:txBody>
      </p:sp>
      <p:pic>
        <p:nvPicPr>
          <p:cNvPr id="167" name="Google Shape;167;p28"/>
          <p:cNvPicPr preferRelativeResize="0"/>
          <p:nvPr/>
        </p:nvPicPr>
        <p:blipFill>
          <a:blip r:embed="rId3">
            <a:alphaModFix/>
          </a:blip>
          <a:stretch>
            <a:fillRect/>
          </a:stretch>
        </p:blipFill>
        <p:spPr>
          <a:xfrm>
            <a:off x="4572000" y="608475"/>
            <a:ext cx="4454775" cy="449750"/>
          </a:xfrm>
          <a:prstGeom prst="rect">
            <a:avLst/>
          </a:prstGeom>
          <a:noFill/>
          <a:ln>
            <a:noFill/>
          </a:ln>
        </p:spPr>
      </p:pic>
      <p:pic>
        <p:nvPicPr>
          <p:cNvPr id="168" name="Google Shape;168;p28"/>
          <p:cNvPicPr preferRelativeResize="0"/>
          <p:nvPr/>
        </p:nvPicPr>
        <p:blipFill>
          <a:blip r:embed="rId4">
            <a:alphaModFix/>
          </a:blip>
          <a:stretch>
            <a:fillRect/>
          </a:stretch>
        </p:blipFill>
        <p:spPr>
          <a:xfrm>
            <a:off x="4572000" y="1058222"/>
            <a:ext cx="4454774" cy="341532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Additional Graphics</a:t>
            </a:r>
            <a:endParaRPr/>
          </a:p>
        </p:txBody>
      </p:sp>
      <p:sp>
        <p:nvSpPr>
          <p:cNvPr id="174" name="Google Shape;174;p29"/>
          <p:cNvSpPr txBox="1"/>
          <p:nvPr>
            <p:ph idx="1" type="body"/>
          </p:nvPr>
        </p:nvSpPr>
        <p:spPr>
          <a:xfrm>
            <a:off x="311700" y="1171600"/>
            <a:ext cx="42603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t>Keywords Word Cloud</a:t>
            </a:r>
            <a:endParaRPr u="sng"/>
          </a:p>
          <a:p>
            <a:pPr indent="-342900" lvl="0" marL="457200" rtl="0" algn="l">
              <a:spcBef>
                <a:spcPts val="1200"/>
              </a:spcBef>
              <a:spcAft>
                <a:spcPts val="0"/>
              </a:spcAft>
              <a:buSzPts val="1800"/>
              <a:buChar char="●"/>
            </a:pPr>
            <a:r>
              <a:rPr lang="en"/>
              <a:t>Numbers are generally more prevalent</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Proper nomenclature is used more commonly</a:t>
            </a:r>
            <a:endParaRPr/>
          </a:p>
          <a:p>
            <a:pPr indent="0" lvl="0" marL="0" rtl="0" algn="l">
              <a:spcBef>
                <a:spcPts val="1200"/>
              </a:spcBef>
              <a:spcAft>
                <a:spcPts val="1200"/>
              </a:spcAft>
              <a:buNone/>
            </a:pPr>
            <a:r>
              <a:t/>
            </a:r>
            <a:endParaRPr/>
          </a:p>
        </p:txBody>
      </p:sp>
      <p:pic>
        <p:nvPicPr>
          <p:cNvPr id="175" name="Google Shape;175;p29"/>
          <p:cNvPicPr preferRelativeResize="0"/>
          <p:nvPr/>
        </p:nvPicPr>
        <p:blipFill>
          <a:blip r:embed="rId3">
            <a:alphaModFix/>
          </a:blip>
          <a:stretch>
            <a:fillRect/>
          </a:stretch>
        </p:blipFill>
        <p:spPr>
          <a:xfrm>
            <a:off x="4572000" y="1525338"/>
            <a:ext cx="4546325" cy="26897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Skills Learning</a:t>
            </a:r>
            <a:endParaRPr/>
          </a:p>
        </p:txBody>
      </p:sp>
      <p:sp>
        <p:nvSpPr>
          <p:cNvPr id="181" name="Google Shape;181;p30"/>
          <p:cNvSpPr txBox="1"/>
          <p:nvPr>
            <p:ph idx="1" type="body"/>
          </p:nvPr>
        </p:nvSpPr>
        <p:spPr>
          <a:xfrm>
            <a:off x="359300" y="1780600"/>
            <a:ext cx="3842700" cy="2261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a:solidFill>
                  <a:srgbClr val="000000"/>
                </a:solidFill>
              </a:rPr>
              <a:t>Throughout the project we have learned and honed many different skills of all levels</a:t>
            </a:r>
            <a:endParaRPr>
              <a:solidFill>
                <a:srgbClr val="000000"/>
              </a:solidFill>
            </a:endParaRPr>
          </a:p>
        </p:txBody>
      </p:sp>
      <p:pic>
        <p:nvPicPr>
          <p:cNvPr id="182" name="Google Shape;182;p30"/>
          <p:cNvPicPr preferRelativeResize="0"/>
          <p:nvPr/>
        </p:nvPicPr>
        <p:blipFill>
          <a:blip r:embed="rId3">
            <a:alphaModFix/>
          </a:blip>
          <a:stretch>
            <a:fillRect/>
          </a:stretch>
        </p:blipFill>
        <p:spPr>
          <a:xfrm>
            <a:off x="4613375" y="1571300"/>
            <a:ext cx="4267050" cy="247039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Level 1 Skills Learned</a:t>
            </a:r>
            <a:endParaRPr/>
          </a:p>
        </p:txBody>
      </p:sp>
      <p:sp>
        <p:nvSpPr>
          <p:cNvPr id="188" name="Google Shape;188;p31"/>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55600" lvl="0" marL="457200" rtl="0" algn="l">
              <a:lnSpc>
                <a:spcPct val="95000"/>
              </a:lnSpc>
              <a:spcBef>
                <a:spcPts val="0"/>
              </a:spcBef>
              <a:spcAft>
                <a:spcPts val="0"/>
              </a:spcAft>
              <a:buSzPts val="2000"/>
              <a:buChar char="●"/>
            </a:pPr>
            <a:r>
              <a:rPr lang="en" sz="2000"/>
              <a:t>Differentiating Facts vs. Opinions</a:t>
            </a:r>
            <a:endParaRPr sz="2000"/>
          </a:p>
          <a:p>
            <a:pPr indent="-355600" lvl="0" marL="457200" rtl="0" algn="l">
              <a:lnSpc>
                <a:spcPct val="95000"/>
              </a:lnSpc>
              <a:spcBef>
                <a:spcPts val="0"/>
              </a:spcBef>
              <a:spcAft>
                <a:spcPts val="0"/>
              </a:spcAft>
              <a:buSzPts val="2000"/>
              <a:buChar char="●"/>
            </a:pPr>
            <a:r>
              <a:rPr lang="en" sz="2000"/>
              <a:t>Applying New Programming Techniques</a:t>
            </a:r>
            <a:endParaRPr sz="2000"/>
          </a:p>
        </p:txBody>
      </p:sp>
      <p:pic>
        <p:nvPicPr>
          <p:cNvPr id="189" name="Google Shape;189;p31"/>
          <p:cNvPicPr preferRelativeResize="0"/>
          <p:nvPr/>
        </p:nvPicPr>
        <p:blipFill>
          <a:blip r:embed="rId3">
            <a:alphaModFix/>
          </a:blip>
          <a:stretch>
            <a:fillRect/>
          </a:stretch>
        </p:blipFill>
        <p:spPr>
          <a:xfrm>
            <a:off x="5726100" y="1627525"/>
            <a:ext cx="3138399" cy="31384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66" name="Google Shape;66;p14"/>
          <p:cNvSpPr txBox="1"/>
          <p:nvPr>
            <p:ph idx="1" type="body"/>
          </p:nvPr>
        </p:nvSpPr>
        <p:spPr>
          <a:xfrm>
            <a:off x="311700" y="1622950"/>
            <a:ext cx="5400900" cy="2261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2"/>
              </a:buClr>
              <a:buSzPts val="1800"/>
              <a:buChar char="●"/>
            </a:pPr>
            <a:r>
              <a:rPr lang="en" sz="1800">
                <a:solidFill>
                  <a:schemeClr val="dk2"/>
                </a:solidFill>
              </a:rPr>
              <a:t>Limit the spread of misinformation</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Use weak supervision to speed up process of annotating data</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Project has real world implications</a:t>
            </a:r>
            <a:endParaRPr sz="1800">
              <a:solidFill>
                <a:schemeClr val="dk2"/>
              </a:solidFill>
            </a:endParaRPr>
          </a:p>
          <a:p>
            <a:pPr indent="-342900" lvl="1" marL="914400" rtl="0" algn="l">
              <a:spcBef>
                <a:spcPts val="0"/>
              </a:spcBef>
              <a:spcAft>
                <a:spcPts val="0"/>
              </a:spcAft>
              <a:buClr>
                <a:schemeClr val="dk2"/>
              </a:buClr>
              <a:buSzPts val="1800"/>
              <a:buChar char="○"/>
            </a:pPr>
            <a:r>
              <a:rPr lang="en" sz="1800">
                <a:solidFill>
                  <a:schemeClr val="dk2"/>
                </a:solidFill>
              </a:rPr>
              <a:t>Upcoming elections</a:t>
            </a:r>
            <a:endParaRPr sz="1800">
              <a:solidFill>
                <a:schemeClr val="dk2"/>
              </a:solidFill>
            </a:endParaRPr>
          </a:p>
          <a:p>
            <a:pPr indent="-342900" lvl="1" marL="914400" rtl="0" algn="l">
              <a:spcBef>
                <a:spcPts val="0"/>
              </a:spcBef>
              <a:spcAft>
                <a:spcPts val="0"/>
              </a:spcAft>
              <a:buClr>
                <a:schemeClr val="dk2"/>
              </a:buClr>
              <a:buSzPts val="1800"/>
              <a:buChar char="○"/>
            </a:pPr>
            <a:r>
              <a:rPr lang="en" sz="1800">
                <a:solidFill>
                  <a:schemeClr val="dk2"/>
                </a:solidFill>
              </a:rPr>
              <a:t>Rise of misinformation in social media</a:t>
            </a:r>
            <a:endParaRPr sz="1800">
              <a:solidFill>
                <a:schemeClr val="dk2"/>
              </a:solidFill>
            </a:endParaRPr>
          </a:p>
        </p:txBody>
      </p:sp>
      <p:pic>
        <p:nvPicPr>
          <p:cNvPr id="67" name="Google Shape;67;p14"/>
          <p:cNvPicPr preferRelativeResize="0"/>
          <p:nvPr/>
        </p:nvPicPr>
        <p:blipFill>
          <a:blip r:embed="rId3">
            <a:alphaModFix/>
          </a:blip>
          <a:stretch>
            <a:fillRect/>
          </a:stretch>
        </p:blipFill>
        <p:spPr>
          <a:xfrm>
            <a:off x="5901200" y="1180250"/>
            <a:ext cx="3014900" cy="1695875"/>
          </a:xfrm>
          <a:prstGeom prst="rect">
            <a:avLst/>
          </a:prstGeom>
          <a:noFill/>
          <a:ln>
            <a:noFill/>
          </a:ln>
        </p:spPr>
      </p:pic>
      <p:pic>
        <p:nvPicPr>
          <p:cNvPr id="68" name="Google Shape;68;p14"/>
          <p:cNvPicPr preferRelativeResize="0"/>
          <p:nvPr/>
        </p:nvPicPr>
        <p:blipFill>
          <a:blip r:embed="rId4">
            <a:alphaModFix/>
          </a:blip>
          <a:stretch>
            <a:fillRect/>
          </a:stretch>
        </p:blipFill>
        <p:spPr>
          <a:xfrm>
            <a:off x="5901200" y="3185500"/>
            <a:ext cx="3014902" cy="169587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Level 2 Skills Learned</a:t>
            </a:r>
            <a:endParaRPr/>
          </a:p>
          <a:p>
            <a:pPr indent="0" lvl="0" marL="0" rtl="0" algn="l">
              <a:spcBef>
                <a:spcPts val="0"/>
              </a:spcBef>
              <a:spcAft>
                <a:spcPts val="0"/>
              </a:spcAft>
              <a:buNone/>
            </a:pPr>
            <a:r>
              <a:t/>
            </a:r>
            <a:endParaRPr/>
          </a:p>
        </p:txBody>
      </p:sp>
      <p:sp>
        <p:nvSpPr>
          <p:cNvPr id="195" name="Google Shape;195;p3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55600" lvl="0" marL="457200" rtl="0" algn="l">
              <a:lnSpc>
                <a:spcPct val="95000"/>
              </a:lnSpc>
              <a:spcBef>
                <a:spcPts val="0"/>
              </a:spcBef>
              <a:spcAft>
                <a:spcPts val="0"/>
              </a:spcAft>
              <a:buSzPts val="2000"/>
              <a:buChar char="●"/>
            </a:pPr>
            <a:r>
              <a:rPr lang="en" sz="2000"/>
              <a:t>Applying Theory to Practice</a:t>
            </a:r>
            <a:endParaRPr sz="2000"/>
          </a:p>
          <a:p>
            <a:pPr indent="-355600" lvl="0" marL="457200" rtl="0" algn="l">
              <a:lnSpc>
                <a:spcPct val="95000"/>
              </a:lnSpc>
              <a:spcBef>
                <a:spcPts val="0"/>
              </a:spcBef>
              <a:spcAft>
                <a:spcPts val="0"/>
              </a:spcAft>
              <a:buSzPts val="2000"/>
              <a:buChar char="●"/>
            </a:pPr>
            <a:r>
              <a:rPr lang="en" sz="2000"/>
              <a:t>Learning and Integrating new Platforms</a:t>
            </a:r>
            <a:endParaRPr sz="2000"/>
          </a:p>
          <a:p>
            <a:pPr indent="-355600" lvl="0" marL="457200" rtl="0" algn="l">
              <a:lnSpc>
                <a:spcPct val="95000"/>
              </a:lnSpc>
              <a:spcBef>
                <a:spcPts val="0"/>
              </a:spcBef>
              <a:spcAft>
                <a:spcPts val="0"/>
              </a:spcAft>
              <a:buSzPts val="2000"/>
              <a:buChar char="●"/>
            </a:pPr>
            <a:r>
              <a:rPr lang="en" sz="2000"/>
              <a:t>Implement new Functionality by Augmentation</a:t>
            </a:r>
            <a:endParaRPr sz="2000"/>
          </a:p>
        </p:txBody>
      </p:sp>
      <p:pic>
        <p:nvPicPr>
          <p:cNvPr id="196" name="Google Shape;196;p32"/>
          <p:cNvPicPr preferRelativeResize="0"/>
          <p:nvPr/>
        </p:nvPicPr>
        <p:blipFill>
          <a:blip r:embed="rId3">
            <a:alphaModFix/>
          </a:blip>
          <a:stretch>
            <a:fillRect/>
          </a:stretch>
        </p:blipFill>
        <p:spPr>
          <a:xfrm>
            <a:off x="6166350" y="2171200"/>
            <a:ext cx="2665950" cy="2665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Level 3 Skills Learned</a:t>
            </a:r>
            <a:endParaRPr/>
          </a:p>
          <a:p>
            <a:pPr indent="0" lvl="0" marL="0" rtl="0" algn="l">
              <a:spcBef>
                <a:spcPts val="0"/>
              </a:spcBef>
              <a:spcAft>
                <a:spcPts val="0"/>
              </a:spcAft>
              <a:buNone/>
            </a:pPr>
            <a:r>
              <a:t/>
            </a:r>
            <a:endParaRPr/>
          </a:p>
        </p:txBody>
      </p:sp>
      <p:sp>
        <p:nvSpPr>
          <p:cNvPr id="202" name="Google Shape;202;p3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100"/>
              <a:buFont typeface="Arial"/>
              <a:buNone/>
            </a:pPr>
            <a:r>
              <a:t/>
            </a:r>
            <a:endParaRPr/>
          </a:p>
          <a:p>
            <a:pPr indent="-355600" lvl="0" marL="457200" rtl="0" algn="l">
              <a:lnSpc>
                <a:spcPct val="95000"/>
              </a:lnSpc>
              <a:spcBef>
                <a:spcPts val="0"/>
              </a:spcBef>
              <a:spcAft>
                <a:spcPts val="0"/>
              </a:spcAft>
              <a:buSzPts val="2000"/>
              <a:buChar char="●"/>
            </a:pPr>
            <a:r>
              <a:rPr lang="en" sz="2000"/>
              <a:t>Trend and Distribution Recognition</a:t>
            </a:r>
            <a:endParaRPr sz="2000"/>
          </a:p>
          <a:p>
            <a:pPr indent="-355600" lvl="0" marL="457200" rtl="0" algn="l">
              <a:lnSpc>
                <a:spcPct val="95000"/>
              </a:lnSpc>
              <a:spcBef>
                <a:spcPts val="0"/>
              </a:spcBef>
              <a:spcAft>
                <a:spcPts val="0"/>
              </a:spcAft>
              <a:buSzPts val="2000"/>
              <a:buChar char="●"/>
            </a:pPr>
            <a:r>
              <a:rPr lang="en" sz="2000"/>
              <a:t>Distribution Visualization</a:t>
            </a:r>
            <a:endParaRPr sz="2000"/>
          </a:p>
          <a:p>
            <a:pPr indent="0" lvl="0" marL="0" rtl="0" algn="l">
              <a:lnSpc>
                <a:spcPct val="95000"/>
              </a:lnSpc>
              <a:spcBef>
                <a:spcPts val="0"/>
              </a:spcBef>
              <a:spcAft>
                <a:spcPts val="0"/>
              </a:spcAft>
              <a:buNone/>
            </a:pPr>
            <a:r>
              <a:t/>
            </a:r>
            <a:endParaRPr/>
          </a:p>
        </p:txBody>
      </p:sp>
      <p:pic>
        <p:nvPicPr>
          <p:cNvPr id="203" name="Google Shape;203;p33"/>
          <p:cNvPicPr preferRelativeResize="0"/>
          <p:nvPr/>
        </p:nvPicPr>
        <p:blipFill>
          <a:blip r:embed="rId3">
            <a:alphaModFix/>
          </a:blip>
          <a:stretch>
            <a:fillRect/>
          </a:stretch>
        </p:blipFill>
        <p:spPr>
          <a:xfrm>
            <a:off x="5191500" y="1391474"/>
            <a:ext cx="3640800" cy="32433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Work</a:t>
            </a:r>
            <a:endParaRPr/>
          </a:p>
        </p:txBody>
      </p:sp>
      <p:sp>
        <p:nvSpPr>
          <p:cNvPr id="209" name="Google Shape;209;p3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Improved Datasets:</a:t>
            </a:r>
            <a:r>
              <a:rPr lang="en"/>
              <a:t> Future research should use datasets heavily related to COVID-19 and expand labeled data beyond the current 500 entries to enhance model training and reduce overfitting.</a:t>
            </a:r>
            <a:endParaRPr/>
          </a:p>
          <a:p>
            <a:pPr indent="-342900" lvl="0" marL="457200" rtl="0" algn="l">
              <a:spcBef>
                <a:spcPts val="0"/>
              </a:spcBef>
              <a:spcAft>
                <a:spcPts val="0"/>
              </a:spcAft>
              <a:buSzPts val="1800"/>
              <a:buChar char="●"/>
            </a:pPr>
            <a:r>
              <a:rPr b="1" lang="en"/>
              <a:t>Diverse Models and Frameworks:</a:t>
            </a:r>
            <a:r>
              <a:rPr lang="en"/>
              <a:t> Incorporating diverse models and new frameworks like LLaMA could improve labeling quality and testing accuracy.</a:t>
            </a:r>
            <a:endParaRPr/>
          </a:p>
          <a:p>
            <a:pPr indent="-342900" lvl="0" marL="457200" rtl="0" algn="l">
              <a:spcBef>
                <a:spcPts val="0"/>
              </a:spcBef>
              <a:spcAft>
                <a:spcPts val="0"/>
              </a:spcAft>
              <a:buSzPts val="1800"/>
              <a:buChar char="●"/>
            </a:pPr>
            <a:r>
              <a:rPr b="1" lang="en"/>
              <a:t>Enhanced Accuracy and Generalization:</a:t>
            </a:r>
            <a:r>
              <a:rPr lang="en"/>
              <a:t> These improvements would lead to higher accuracies and more effective weak supervision models, facilitating significant advancements in reducing COVID-19 misinformation on social media.</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15" name="Google Shape;215;p35"/>
          <p:cNvSpPr txBox="1"/>
          <p:nvPr>
            <p:ph idx="1" type="body"/>
          </p:nvPr>
        </p:nvSpPr>
        <p:spPr>
          <a:xfrm>
            <a:off x="727650" y="1113550"/>
            <a:ext cx="7688700" cy="3693000"/>
          </a:xfrm>
          <a:prstGeom prst="rect">
            <a:avLst/>
          </a:prstGeom>
        </p:spPr>
        <p:txBody>
          <a:bodyPr anchorCtr="0" anchor="t" bIns="91425" lIns="91425" spcFirstLastPara="1" rIns="91425" wrap="square" tIns="91425">
            <a:normAutofit fontScale="62500" lnSpcReduction="20000"/>
          </a:bodyPr>
          <a:lstStyle/>
          <a:p>
            <a:pPr indent="0" lvl="0" marL="0" rtl="0" algn="l">
              <a:spcBef>
                <a:spcPts val="900"/>
              </a:spcBef>
              <a:spcAft>
                <a:spcPts val="0"/>
              </a:spcAft>
              <a:buNone/>
            </a:pPr>
            <a:r>
              <a:t/>
            </a:r>
            <a:endParaRPr sz="1200">
              <a:solidFill>
                <a:srgbClr val="000000"/>
              </a:solidFill>
              <a:latin typeface="Georgia"/>
              <a:ea typeface="Georgia"/>
              <a:cs typeface="Georgia"/>
              <a:sym typeface="Georgia"/>
            </a:endParaRPr>
          </a:p>
          <a:p>
            <a:pPr indent="-457200" lvl="0" marL="457200" rtl="0" algn="l">
              <a:spcBef>
                <a:spcPts val="900"/>
              </a:spcBef>
              <a:spcAft>
                <a:spcPts val="0"/>
              </a:spcAft>
              <a:buClr>
                <a:schemeClr val="dk1"/>
              </a:buClr>
              <a:buSzPct val="91666"/>
              <a:buFont typeface="Arial"/>
              <a:buNone/>
            </a:pPr>
            <a:r>
              <a:rPr lang="en" sz="1200">
                <a:solidFill>
                  <a:srgbClr val="000000"/>
                </a:solidFill>
                <a:latin typeface="Georgia"/>
                <a:ea typeface="Georgia"/>
                <a:cs typeface="Georgia"/>
                <a:sym typeface="Georgia"/>
              </a:rPr>
              <a:t>Aimpoint Digital Partners With Snorkel AI to Accelerate AI Development: The partnership between noted analytics firm Aimpoint Digital and data-centric AI innovator Snorkel AI aims to accelerate the adoption of machine learning for Fortune 500 enterprises. (2022). In NASDAQ OMX’s News Release Distribution Channel. NASDAQ OMX Corporate Solutions, Inc.</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Bach, S. H., Rodriguez, D., Liu, Y., Luo, C., Shao, H., Xia, C., Sen, S., Ratner, A., Hancock, B., Alborzi, H., Kuchhal, R., Ré, C., &amp; Malkin, R. (2019). Snorkel DryBell: A Case Study in Deploying Weak Supervision at Industrial Scale. Proceedings of the 2019 International Conference on Management of Data, 362–375. https://doi.org/10.1145/3299869.3314036</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Barthel, M. (2016, December 15). Many Americans believe fake news is sowing confusion. Pew Research Center. https://www.pewresearch.org/journalism/2016/12/15/many-americans-believe-fake-news-is-sowing-confusion/</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Bolla, B. K., Pattnaik, S. R., &amp; Patra, S. (2024). Detection of Objectionable Song Lyrics Using Weakly Supervised Learning and Natural Language Processing Techniques. Procedia Computer Science, 235, 1929–1942. https://doi.org/10.1016/j.procs.2024.04.183</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Davies, J. (n.d.). Word Cloud Generator. Word cloud generator. https://www.jasondavies.com/wordcloud/</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Farchi, A., Laloyaux, P., Bonavita, M., &amp; Bocquet, M. (2021). Using Machine Learning to Correct Model Error in Data Assimilation and Forecast Applications. https://doi.org/10.5194/egusphere-egu21-4007</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Gupta, D. (2020). Alumni launch Snorkel, rethink machine learning. In University Wire. Uloop, Inc.</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Mallory, E. K., de Rochemonteix, M., Ratner, A., Acharya, A., Re, C., Bright, R. A., &amp; Altman, R. B. (2020). Extracting chemical reactions from text using Snorkel. BMC Bioinformatics, 21(1), 217–217. https://doi.org/10.1186/s12859-020-03542-1</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Ratner, A., Bach, S. H., Ehrenberg, H., Fries, J., Wu, S., &amp; Ré, C. (2017). Snorkel: Rapid Training Data Creation with Weak Supervision. Proceedings of the VLDB Endowment, 11(3), 269–282. https://doi.org/10.14778/3157794.3157797</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Ratner, A., Bach, S. H., Ehrenberg, H., Fries, J., Wu, S., &amp; Ré, C. (2020). Snorkel: rapid training data creation with weak supervision. The VLDB Journal, 29(2–3), 709–730. https://doi.org/10.1007/s00778-019-00552-1</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Ratner, A., Hancock, B., Dunnmon, J., Goldman, R., &amp; Ré, C. (2018). Snorkel MeTaL: Weak Supervision for Multi-Task Learning. Proceedings of the Second Workshop on Data Management for End-To-End Machine Learning, 2018, 1–4. https://doi.org/10.1145/3209889.3209898</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Ré, C. (2018). Software 2.0 and Snorkel: Beyond Hand-Labeled Data. Proceedings of the 24th ACM SIGKDD International Conference on Knowledge Discovery &amp; Data Mining, 2876–2876. https://doi.org/10.1145/3219819.3219937</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Sentiment analysis report. Sentiment Analysis - Free Online Demo. (n.d.). https://text2data.com/Demo?lnk=214207258</a:t>
            </a:r>
            <a:endParaRPr sz="1200">
              <a:solidFill>
                <a:srgbClr val="000000"/>
              </a:solidFill>
              <a:latin typeface="Georgia"/>
              <a:ea typeface="Georgia"/>
              <a:cs typeface="Georgia"/>
              <a:sym typeface="Georgia"/>
            </a:endParaRPr>
          </a:p>
          <a:p>
            <a:pPr indent="-457200" lvl="0" marL="457200" rtl="0" algn="l">
              <a:spcBef>
                <a:spcPts val="0"/>
              </a:spcBef>
              <a:spcAft>
                <a:spcPts val="0"/>
              </a:spcAft>
              <a:buClr>
                <a:schemeClr val="dk1"/>
              </a:buClr>
              <a:buSzPct val="91666"/>
              <a:buFont typeface="Arial"/>
              <a:buNone/>
            </a:pPr>
            <a:r>
              <a:rPr lang="en" sz="1200">
                <a:solidFill>
                  <a:srgbClr val="000000"/>
                </a:solidFill>
                <a:latin typeface="Georgia"/>
                <a:ea typeface="Georgia"/>
                <a:cs typeface="Georgia"/>
                <a:sym typeface="Georgia"/>
              </a:rPr>
              <a:t> Snorkel AI Teams with Microsoft. (2023). In Wireless News. Close-Up Media, Inc.</a:t>
            </a:r>
            <a:endParaRPr sz="1200">
              <a:solidFill>
                <a:srgbClr val="000000"/>
              </a:solidFill>
              <a:latin typeface="Georgia"/>
              <a:ea typeface="Georgia"/>
              <a:cs typeface="Georgia"/>
              <a:sym typeface="Georgia"/>
            </a:endParaRPr>
          </a:p>
          <a:p>
            <a:pPr indent="-457200" lvl="0" marL="457200" rtl="0" algn="l">
              <a:spcBef>
                <a:spcPts val="0"/>
              </a:spcBef>
              <a:spcAft>
                <a:spcPts val="0"/>
              </a:spcAft>
              <a:buNone/>
            </a:pPr>
            <a:r>
              <a:t/>
            </a:r>
            <a:endParaRPr sz="1200">
              <a:solidFill>
                <a:srgbClr val="000000"/>
              </a:solidFill>
              <a:latin typeface="Georgia"/>
              <a:ea typeface="Georgia"/>
              <a:cs typeface="Georgia"/>
              <a:sym typeface="Georgia"/>
            </a:endParaRPr>
          </a:p>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Related Work</a:t>
            </a:r>
            <a:endParaRPr/>
          </a:p>
        </p:txBody>
      </p:sp>
      <p:sp>
        <p:nvSpPr>
          <p:cNvPr id="74" name="Google Shape;74;p1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2"/>
              </a:buClr>
              <a:buSzPts val="1800"/>
              <a:buChar char="●"/>
            </a:pPr>
            <a:r>
              <a:rPr lang="en" sz="1800">
                <a:solidFill>
                  <a:schemeClr val="dk2"/>
                </a:solidFill>
              </a:rPr>
              <a:t>The paper by Farchi et al. does similar work in modeling chaotic systems where they implemented machine learning models into their data assimilation step to account for changes in their predictions</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The research paper by Ratner et al. introduces the application of Snorkel to create weak supervised learning </a:t>
            </a:r>
            <a:r>
              <a:rPr lang="en" sz="1800">
                <a:solidFill>
                  <a:schemeClr val="dk2"/>
                </a:solidFill>
              </a:rPr>
              <a:t>models that is faster and more accurate than their traditional counterparts</a:t>
            </a:r>
            <a:endParaRPr sz="1800">
              <a:solidFill>
                <a:schemeClr val="dk2"/>
              </a:solidFill>
            </a:endParaRPr>
          </a:p>
          <a:p>
            <a:pPr indent="-342900" lvl="0" marL="457200" rtl="0" algn="l">
              <a:spcBef>
                <a:spcPts val="0"/>
              </a:spcBef>
              <a:spcAft>
                <a:spcPts val="0"/>
              </a:spcAft>
              <a:buClr>
                <a:schemeClr val="dk2"/>
              </a:buClr>
              <a:buSzPts val="1800"/>
              <a:buChar char="●"/>
            </a:pPr>
            <a:r>
              <a:rPr lang="en">
                <a:solidFill>
                  <a:schemeClr val="dk2"/>
                </a:solidFill>
              </a:rPr>
              <a:t>Real world applications of Snorkel framework for different industries</a:t>
            </a:r>
            <a:endParaRPr>
              <a:solidFill>
                <a:schemeClr val="dk2"/>
              </a:solidFill>
            </a:endParaRPr>
          </a:p>
          <a:p>
            <a:pPr indent="-342900" lvl="0" marL="457200" rtl="0" algn="l">
              <a:spcBef>
                <a:spcPts val="0"/>
              </a:spcBef>
              <a:spcAft>
                <a:spcPts val="0"/>
              </a:spcAft>
              <a:buClr>
                <a:schemeClr val="dk2"/>
              </a:buClr>
              <a:buSzPts val="1800"/>
              <a:buChar char="●"/>
            </a:pPr>
            <a:r>
              <a:rPr lang="en">
                <a:solidFill>
                  <a:schemeClr val="dk2"/>
                </a:solidFill>
              </a:rPr>
              <a:t>Implementation of Snorkel in the tech industry such as Microsoft Azure</a:t>
            </a:r>
            <a:endParaRPr>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Proposed Approach and Methodology</a:t>
            </a:r>
            <a:endParaRPr/>
          </a:p>
        </p:txBody>
      </p:sp>
      <p:sp>
        <p:nvSpPr>
          <p:cNvPr id="80" name="Google Shape;80;p16"/>
          <p:cNvSpPr txBox="1"/>
          <p:nvPr>
            <p:ph idx="1" type="body"/>
          </p:nvPr>
        </p:nvSpPr>
        <p:spPr>
          <a:xfrm>
            <a:off x="729450" y="1441200"/>
            <a:ext cx="4451100" cy="3073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D3B45"/>
              </a:buClr>
              <a:buSzPts val="1800"/>
              <a:buChar char="●"/>
            </a:pPr>
            <a:r>
              <a:rPr lang="en">
                <a:solidFill>
                  <a:srgbClr val="2D3B45"/>
                </a:solidFill>
              </a:rPr>
              <a:t>Follow underlying training methodology and workflow</a:t>
            </a:r>
            <a:endParaRPr>
              <a:solidFill>
                <a:srgbClr val="2D3B45"/>
              </a:solidFill>
            </a:endParaRPr>
          </a:p>
          <a:p>
            <a:pPr indent="-342900" lvl="0" marL="457200" rtl="0" algn="l">
              <a:spcBef>
                <a:spcPts val="0"/>
              </a:spcBef>
              <a:spcAft>
                <a:spcPts val="0"/>
              </a:spcAft>
              <a:buClr>
                <a:srgbClr val="2D3B45"/>
              </a:buClr>
              <a:buSzPts val="1800"/>
              <a:buChar char="●"/>
            </a:pPr>
            <a:r>
              <a:rPr lang="en" sz="1800">
                <a:solidFill>
                  <a:srgbClr val="2D3B45"/>
                </a:solidFill>
              </a:rPr>
              <a:t>Training models using labeled data</a:t>
            </a:r>
            <a:endParaRPr sz="1800">
              <a:solidFill>
                <a:srgbClr val="2D3B45"/>
              </a:solidFill>
            </a:endParaRPr>
          </a:p>
          <a:p>
            <a:pPr indent="-342900" lvl="0" marL="457200" rtl="0" algn="l">
              <a:spcBef>
                <a:spcPts val="0"/>
              </a:spcBef>
              <a:spcAft>
                <a:spcPts val="0"/>
              </a:spcAft>
              <a:buClr>
                <a:srgbClr val="2D3B45"/>
              </a:buClr>
              <a:buSzPts val="1800"/>
              <a:buChar char="●"/>
            </a:pPr>
            <a:r>
              <a:rPr lang="en" sz="1800">
                <a:solidFill>
                  <a:srgbClr val="2D3B45"/>
                </a:solidFill>
              </a:rPr>
              <a:t>Labeling </a:t>
            </a:r>
            <a:r>
              <a:rPr lang="en" sz="1800">
                <a:solidFill>
                  <a:srgbClr val="2D3B45"/>
                </a:solidFill>
              </a:rPr>
              <a:t>unlabeled</a:t>
            </a:r>
            <a:r>
              <a:rPr lang="en" sz="1800">
                <a:solidFill>
                  <a:srgbClr val="2D3B45"/>
                </a:solidFill>
              </a:rPr>
              <a:t> data using weak supervision</a:t>
            </a:r>
            <a:endParaRPr sz="1800">
              <a:solidFill>
                <a:srgbClr val="2D3B45"/>
              </a:solidFill>
            </a:endParaRPr>
          </a:p>
          <a:p>
            <a:pPr indent="-342900" lvl="0" marL="457200" rtl="0" algn="l">
              <a:spcBef>
                <a:spcPts val="0"/>
              </a:spcBef>
              <a:spcAft>
                <a:spcPts val="0"/>
              </a:spcAft>
              <a:buClr>
                <a:srgbClr val="2D3B45"/>
              </a:buClr>
              <a:buSzPts val="1800"/>
              <a:buChar char="●"/>
            </a:pPr>
            <a:r>
              <a:rPr lang="en" sz="1800">
                <a:solidFill>
                  <a:srgbClr val="2D3B45"/>
                </a:solidFill>
              </a:rPr>
              <a:t>Update model to account for knowledge </a:t>
            </a:r>
            <a:r>
              <a:rPr lang="en" sz="1800">
                <a:solidFill>
                  <a:srgbClr val="2D3B45"/>
                </a:solidFill>
              </a:rPr>
              <a:t>obsolescence</a:t>
            </a:r>
            <a:endParaRPr sz="1800">
              <a:solidFill>
                <a:srgbClr val="2D3B45"/>
              </a:solidFill>
            </a:endParaRPr>
          </a:p>
          <a:p>
            <a:pPr indent="-342900" lvl="0" marL="457200" rtl="0" algn="l">
              <a:spcBef>
                <a:spcPts val="0"/>
              </a:spcBef>
              <a:spcAft>
                <a:spcPts val="0"/>
              </a:spcAft>
              <a:buClr>
                <a:srgbClr val="2D3B45"/>
              </a:buClr>
              <a:buSzPts val="1800"/>
              <a:buChar char="●"/>
            </a:pPr>
            <a:r>
              <a:rPr lang="en" sz="1800">
                <a:solidFill>
                  <a:srgbClr val="2D3B45"/>
                </a:solidFill>
              </a:rPr>
              <a:t>Compare the updated model with original model</a:t>
            </a:r>
            <a:endParaRPr sz="1800">
              <a:solidFill>
                <a:srgbClr val="2D3B45"/>
              </a:solidFill>
            </a:endParaRPr>
          </a:p>
        </p:txBody>
      </p:sp>
      <p:pic>
        <p:nvPicPr>
          <p:cNvPr id="81" name="Google Shape;81;p16"/>
          <p:cNvPicPr preferRelativeResize="0"/>
          <p:nvPr/>
        </p:nvPicPr>
        <p:blipFill>
          <a:blip r:embed="rId3">
            <a:alphaModFix/>
          </a:blip>
          <a:stretch>
            <a:fillRect/>
          </a:stretch>
        </p:blipFill>
        <p:spPr>
          <a:xfrm>
            <a:off x="5332900" y="1380900"/>
            <a:ext cx="3371850" cy="3133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Achievements</a:t>
            </a:r>
            <a:r>
              <a:rPr lang="en"/>
              <a:t> Over Past 8 Weeks</a:t>
            </a:r>
            <a:endParaRPr/>
          </a:p>
        </p:txBody>
      </p:sp>
      <p:graphicFrame>
        <p:nvGraphicFramePr>
          <p:cNvPr id="87" name="Google Shape;87;p17"/>
          <p:cNvGraphicFramePr/>
          <p:nvPr/>
        </p:nvGraphicFramePr>
        <p:xfrm>
          <a:off x="1240288" y="1504700"/>
          <a:ext cx="3000000" cy="3000000"/>
        </p:xfrm>
        <a:graphic>
          <a:graphicData uri="http://schemas.openxmlformats.org/drawingml/2006/table">
            <a:tbl>
              <a:tblPr>
                <a:noFill/>
                <a:tableStyleId>{E79E2C8D-1417-4B57-9E2D-CD8C815ACD04}</a:tableStyleId>
              </a:tblPr>
              <a:tblGrid>
                <a:gridCol w="1353800"/>
                <a:gridCol w="5309625"/>
              </a:tblGrid>
              <a:tr h="482575">
                <a:tc>
                  <a:txBody>
                    <a:bodyPr/>
                    <a:lstStyle/>
                    <a:p>
                      <a:pPr indent="0" lvl="0" marL="0" rtl="0" algn="l">
                        <a:spcBef>
                          <a:spcPts val="0"/>
                        </a:spcBef>
                        <a:spcAft>
                          <a:spcPts val="0"/>
                        </a:spcAft>
                        <a:buNone/>
                      </a:pPr>
                      <a:r>
                        <a:rPr lang="en" sz="1200">
                          <a:solidFill>
                            <a:srgbClr val="2D3B45"/>
                          </a:solidFill>
                          <a:latin typeface="Georgia"/>
                          <a:ea typeface="Georgia"/>
                          <a:cs typeface="Georgia"/>
                          <a:sym typeface="Georgia"/>
                        </a:rPr>
                        <a:t>Weeks</a:t>
                      </a:r>
                      <a:endParaRPr sz="1200">
                        <a:solidFill>
                          <a:srgbClr val="2D3B45"/>
                        </a:solidFill>
                        <a:latin typeface="Georgia"/>
                        <a:ea typeface="Georgia"/>
                        <a:cs typeface="Georgia"/>
                        <a:sym typeface="Georgia"/>
                      </a:endParaRPr>
                    </a:p>
                  </a:txBody>
                  <a:tcPr marT="63500" marB="63500" marR="63500" marL="63500"/>
                </a:tc>
                <a:tc>
                  <a:txBody>
                    <a:bodyPr/>
                    <a:lstStyle/>
                    <a:p>
                      <a:pPr indent="0" lvl="0" marL="0" rtl="0" algn="l">
                        <a:spcBef>
                          <a:spcPts val="0"/>
                        </a:spcBef>
                        <a:spcAft>
                          <a:spcPts val="0"/>
                        </a:spcAft>
                        <a:buNone/>
                      </a:pPr>
                      <a:r>
                        <a:rPr lang="en" sz="1200">
                          <a:solidFill>
                            <a:srgbClr val="2D3B45"/>
                          </a:solidFill>
                          <a:latin typeface="Georgia"/>
                          <a:ea typeface="Georgia"/>
                          <a:cs typeface="Georgia"/>
                          <a:sym typeface="Georgia"/>
                        </a:rPr>
                        <a:t>Tasks Completed</a:t>
                      </a:r>
                      <a:endParaRPr sz="1200">
                        <a:solidFill>
                          <a:srgbClr val="2D3B45"/>
                        </a:solidFill>
                        <a:latin typeface="Georgia"/>
                        <a:ea typeface="Georgia"/>
                        <a:cs typeface="Georgia"/>
                        <a:sym typeface="Georgia"/>
                      </a:endParaRPr>
                    </a:p>
                  </a:txBody>
                  <a:tcPr marT="63500" marB="63500" marR="63500" marL="63500"/>
                </a:tc>
              </a:tr>
              <a:tr h="626350">
                <a:tc>
                  <a:txBody>
                    <a:bodyPr/>
                    <a:lstStyle/>
                    <a:p>
                      <a:pPr indent="0" lvl="0" marL="0" rtl="0" algn="l">
                        <a:spcBef>
                          <a:spcPts val="0"/>
                        </a:spcBef>
                        <a:spcAft>
                          <a:spcPts val="0"/>
                        </a:spcAft>
                        <a:buNone/>
                      </a:pPr>
                      <a:r>
                        <a:rPr lang="en" sz="1200">
                          <a:solidFill>
                            <a:srgbClr val="2D3B45"/>
                          </a:solidFill>
                          <a:latin typeface="Georgia"/>
                          <a:ea typeface="Georgia"/>
                          <a:cs typeface="Georgia"/>
                          <a:sym typeface="Georgia"/>
                        </a:rPr>
                        <a:t>1-2</a:t>
                      </a:r>
                      <a:endParaRPr sz="1200">
                        <a:solidFill>
                          <a:srgbClr val="2D3B45"/>
                        </a:solidFill>
                        <a:latin typeface="Georgia"/>
                        <a:ea typeface="Georgia"/>
                        <a:cs typeface="Georgia"/>
                        <a:sym typeface="Georgia"/>
                      </a:endParaRPr>
                    </a:p>
                  </a:txBody>
                  <a:tcPr marT="63500" marB="63500" marR="63500" marL="63500"/>
                </a:tc>
                <a:tc>
                  <a:txBody>
                    <a:bodyPr/>
                    <a:lstStyle/>
                    <a:p>
                      <a:pPr indent="0" lvl="0" marL="0" rtl="0" algn="l">
                        <a:spcBef>
                          <a:spcPts val="0"/>
                        </a:spcBef>
                        <a:spcAft>
                          <a:spcPts val="0"/>
                        </a:spcAft>
                        <a:buNone/>
                      </a:pPr>
                      <a:r>
                        <a:rPr lang="en" sz="1200">
                          <a:solidFill>
                            <a:srgbClr val="2D3B45"/>
                          </a:solidFill>
                          <a:latin typeface="Georgia"/>
                          <a:ea typeface="Georgia"/>
                          <a:cs typeface="Georgia"/>
                          <a:sym typeface="Georgia"/>
                        </a:rPr>
                        <a:t>Annotated New FNC Dataset, manually labeling over 1,100+ entries as either factual information or fake news regarding COVID-19</a:t>
                      </a:r>
                      <a:endParaRPr sz="1200">
                        <a:solidFill>
                          <a:srgbClr val="2D3B45"/>
                        </a:solidFill>
                        <a:latin typeface="Georgia"/>
                        <a:ea typeface="Georgia"/>
                        <a:cs typeface="Georgia"/>
                        <a:sym typeface="Georgia"/>
                      </a:endParaRPr>
                    </a:p>
                  </a:txBody>
                  <a:tcPr marT="63500" marB="63500" marR="63500" marL="63500"/>
                </a:tc>
              </a:tr>
              <a:tr h="626350">
                <a:tc>
                  <a:txBody>
                    <a:bodyPr/>
                    <a:lstStyle/>
                    <a:p>
                      <a:pPr indent="0" lvl="0" marL="0" rtl="0" algn="l">
                        <a:spcBef>
                          <a:spcPts val="0"/>
                        </a:spcBef>
                        <a:spcAft>
                          <a:spcPts val="0"/>
                        </a:spcAft>
                        <a:buNone/>
                      </a:pPr>
                      <a:r>
                        <a:rPr lang="en" sz="1200">
                          <a:solidFill>
                            <a:srgbClr val="2D3B45"/>
                          </a:solidFill>
                          <a:latin typeface="Georgia"/>
                          <a:ea typeface="Georgia"/>
                          <a:cs typeface="Georgia"/>
                          <a:sym typeface="Georgia"/>
                        </a:rPr>
                        <a:t>3-4</a:t>
                      </a:r>
                      <a:endParaRPr sz="1200">
                        <a:solidFill>
                          <a:srgbClr val="2D3B45"/>
                        </a:solidFill>
                        <a:latin typeface="Georgia"/>
                        <a:ea typeface="Georgia"/>
                        <a:cs typeface="Georgia"/>
                        <a:sym typeface="Georgia"/>
                      </a:endParaRPr>
                    </a:p>
                  </a:txBody>
                  <a:tcPr marT="63500" marB="63500" marR="63500" marL="63500"/>
                </a:tc>
                <a:tc>
                  <a:txBody>
                    <a:bodyPr/>
                    <a:lstStyle/>
                    <a:p>
                      <a:pPr indent="0" lvl="0" marL="0" rtl="0" algn="l">
                        <a:spcBef>
                          <a:spcPts val="0"/>
                        </a:spcBef>
                        <a:spcAft>
                          <a:spcPts val="0"/>
                        </a:spcAft>
                        <a:buNone/>
                      </a:pPr>
                      <a:r>
                        <a:rPr lang="en" sz="1200">
                          <a:solidFill>
                            <a:srgbClr val="2D3B45"/>
                          </a:solidFill>
                          <a:latin typeface="Georgia"/>
                          <a:ea typeface="Georgia"/>
                          <a:cs typeface="Georgia"/>
                          <a:sym typeface="Georgia"/>
                        </a:rPr>
                        <a:t>Trained multiple different models based on NELA and Old FNC and tested these models against our manually labeled New FNC datasets</a:t>
                      </a:r>
                      <a:endParaRPr sz="1200">
                        <a:solidFill>
                          <a:srgbClr val="2D3B45"/>
                        </a:solidFill>
                        <a:latin typeface="Georgia"/>
                        <a:ea typeface="Georgia"/>
                        <a:cs typeface="Georgia"/>
                        <a:sym typeface="Georgia"/>
                      </a:endParaRPr>
                    </a:p>
                  </a:txBody>
                  <a:tcPr marT="63500" marB="63500" marR="63500" marL="63500"/>
                </a:tc>
              </a:tr>
              <a:tr h="626350">
                <a:tc>
                  <a:txBody>
                    <a:bodyPr/>
                    <a:lstStyle/>
                    <a:p>
                      <a:pPr indent="0" lvl="0" marL="0" rtl="0" algn="l">
                        <a:spcBef>
                          <a:spcPts val="0"/>
                        </a:spcBef>
                        <a:spcAft>
                          <a:spcPts val="0"/>
                        </a:spcAft>
                        <a:buNone/>
                      </a:pPr>
                      <a:r>
                        <a:rPr lang="en" sz="1200">
                          <a:solidFill>
                            <a:srgbClr val="2D3B45"/>
                          </a:solidFill>
                          <a:latin typeface="Georgia"/>
                          <a:ea typeface="Georgia"/>
                          <a:cs typeface="Georgia"/>
                          <a:sym typeface="Georgia"/>
                        </a:rPr>
                        <a:t>5-6</a:t>
                      </a:r>
                      <a:endParaRPr sz="1200">
                        <a:solidFill>
                          <a:srgbClr val="2D3B45"/>
                        </a:solidFill>
                        <a:latin typeface="Georgia"/>
                        <a:ea typeface="Georgia"/>
                        <a:cs typeface="Georgia"/>
                        <a:sym typeface="Georgia"/>
                      </a:endParaRPr>
                    </a:p>
                  </a:txBody>
                  <a:tcPr marT="63500" marB="63500" marR="63500" marL="63500"/>
                </a:tc>
                <a:tc>
                  <a:txBody>
                    <a:bodyPr/>
                    <a:lstStyle/>
                    <a:p>
                      <a:pPr indent="0" lvl="0" marL="0" rtl="0" algn="l">
                        <a:spcBef>
                          <a:spcPts val="0"/>
                        </a:spcBef>
                        <a:spcAft>
                          <a:spcPts val="0"/>
                        </a:spcAft>
                        <a:buNone/>
                      </a:pPr>
                      <a:r>
                        <a:rPr lang="en" sz="1200">
                          <a:solidFill>
                            <a:srgbClr val="2D3B45"/>
                          </a:solidFill>
                          <a:latin typeface="Georgia"/>
                          <a:ea typeface="Georgia"/>
                          <a:cs typeface="Georgia"/>
                          <a:sym typeface="Georgia"/>
                        </a:rPr>
                        <a:t>Produced graphing software to </a:t>
                      </a:r>
                      <a:r>
                        <a:rPr lang="en" sz="1200">
                          <a:solidFill>
                            <a:srgbClr val="2D3B45"/>
                          </a:solidFill>
                          <a:latin typeface="Georgia"/>
                          <a:ea typeface="Georgia"/>
                          <a:cs typeface="Georgia"/>
                          <a:sym typeface="Georgia"/>
                        </a:rPr>
                        <a:t>visualize</a:t>
                      </a:r>
                      <a:r>
                        <a:rPr lang="en" sz="1200">
                          <a:solidFill>
                            <a:srgbClr val="2D3B45"/>
                          </a:solidFill>
                          <a:latin typeface="Georgia"/>
                          <a:ea typeface="Georgia"/>
                          <a:cs typeface="Georgia"/>
                          <a:sym typeface="Georgia"/>
                        </a:rPr>
                        <a:t> and model results from the previous two weeks and began researching Snorkel models</a:t>
                      </a:r>
                      <a:endParaRPr sz="1200">
                        <a:solidFill>
                          <a:srgbClr val="2D3B45"/>
                        </a:solidFill>
                        <a:latin typeface="Georgia"/>
                        <a:ea typeface="Georgia"/>
                        <a:cs typeface="Georgia"/>
                        <a:sym typeface="Georgia"/>
                      </a:endParaRPr>
                    </a:p>
                  </a:txBody>
                  <a:tcPr marT="63500" marB="63500" marR="63500" marL="63500"/>
                </a:tc>
              </a:tr>
              <a:tr h="626350">
                <a:tc>
                  <a:txBody>
                    <a:bodyPr/>
                    <a:lstStyle/>
                    <a:p>
                      <a:pPr indent="0" lvl="0" marL="0" rtl="0" algn="l">
                        <a:spcBef>
                          <a:spcPts val="0"/>
                        </a:spcBef>
                        <a:spcAft>
                          <a:spcPts val="0"/>
                        </a:spcAft>
                        <a:buNone/>
                      </a:pPr>
                      <a:r>
                        <a:rPr lang="en" sz="1200">
                          <a:solidFill>
                            <a:srgbClr val="2D3B45"/>
                          </a:solidFill>
                          <a:latin typeface="Georgia"/>
                          <a:ea typeface="Georgia"/>
                          <a:cs typeface="Georgia"/>
                          <a:sym typeface="Georgia"/>
                        </a:rPr>
                        <a:t>7-8</a:t>
                      </a:r>
                      <a:endParaRPr sz="1200">
                        <a:solidFill>
                          <a:srgbClr val="2D3B45"/>
                        </a:solidFill>
                        <a:latin typeface="Georgia"/>
                        <a:ea typeface="Georgia"/>
                        <a:cs typeface="Georgia"/>
                        <a:sym typeface="Georgia"/>
                      </a:endParaRPr>
                    </a:p>
                  </a:txBody>
                  <a:tcPr marT="63500" marB="63500" marR="63500" marL="63500"/>
                </a:tc>
                <a:tc>
                  <a:txBody>
                    <a:bodyPr/>
                    <a:lstStyle/>
                    <a:p>
                      <a:pPr indent="0" lvl="0" marL="0" rtl="0" algn="l">
                        <a:spcBef>
                          <a:spcPts val="0"/>
                        </a:spcBef>
                        <a:spcAft>
                          <a:spcPts val="0"/>
                        </a:spcAft>
                        <a:buClr>
                          <a:schemeClr val="dk1"/>
                        </a:buClr>
                        <a:buSzPts val="1100"/>
                        <a:buFont typeface="Arial"/>
                        <a:buNone/>
                      </a:pPr>
                      <a:r>
                        <a:rPr lang="en" sz="1200">
                          <a:solidFill>
                            <a:srgbClr val="2D3B45"/>
                          </a:solidFill>
                          <a:latin typeface="Georgia"/>
                          <a:ea typeface="Georgia"/>
                          <a:cs typeface="Georgia"/>
                          <a:sym typeface="Georgia"/>
                        </a:rPr>
                        <a:t>Use Snorkel to assemble NELA and old FNC models to train new FNC models on different datasets to produce meaningful statistics</a:t>
                      </a:r>
                      <a:endParaRPr sz="1200">
                        <a:solidFill>
                          <a:srgbClr val="2D3B45"/>
                        </a:solidFill>
                        <a:latin typeface="Georgia"/>
                        <a:ea typeface="Georgia"/>
                        <a:cs typeface="Georgia"/>
                        <a:sym typeface="Georgia"/>
                      </a:endParaRPr>
                    </a:p>
                  </a:txBody>
                  <a:tcPr marT="63500" marB="63500" marR="63500" marL="63500"/>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Implementation</a:t>
            </a:r>
            <a:r>
              <a:rPr lang="en"/>
              <a:t> and Methodology</a:t>
            </a:r>
            <a:endParaRPr/>
          </a:p>
        </p:txBody>
      </p:sp>
      <p:sp>
        <p:nvSpPr>
          <p:cNvPr id="93" name="Google Shape;93;p18"/>
          <p:cNvSpPr txBox="1"/>
          <p:nvPr>
            <p:ph idx="1" type="body"/>
          </p:nvPr>
        </p:nvSpPr>
        <p:spPr>
          <a:xfrm>
            <a:off x="311700" y="1171600"/>
            <a:ext cx="45087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u="sng"/>
              <a:t>Labeling Data:</a:t>
            </a:r>
            <a:endParaRPr sz="2000" u="sng"/>
          </a:p>
          <a:p>
            <a:pPr indent="-342900" lvl="0" marL="457200" rtl="0" algn="l">
              <a:spcBef>
                <a:spcPts val="1200"/>
              </a:spcBef>
              <a:spcAft>
                <a:spcPts val="0"/>
              </a:spcAft>
              <a:buSzPts val="1800"/>
              <a:buChar char="●"/>
            </a:pPr>
            <a:r>
              <a:rPr lang="en"/>
              <a:t>Label FNC Dataset</a:t>
            </a:r>
            <a:endParaRPr/>
          </a:p>
          <a:p>
            <a:pPr indent="-342900" lvl="0" marL="457200" rtl="0" algn="l">
              <a:spcBef>
                <a:spcPts val="0"/>
              </a:spcBef>
              <a:spcAft>
                <a:spcPts val="0"/>
              </a:spcAft>
              <a:buSzPts val="1800"/>
              <a:buChar char="●"/>
            </a:pPr>
            <a:r>
              <a:rPr lang="en"/>
              <a:t>Subsampled Tweets each month relating to COVID-19</a:t>
            </a:r>
            <a:endParaRPr/>
          </a:p>
          <a:p>
            <a:pPr indent="-342900" lvl="0" marL="457200" rtl="0" algn="l">
              <a:spcBef>
                <a:spcPts val="0"/>
              </a:spcBef>
              <a:spcAft>
                <a:spcPts val="0"/>
              </a:spcAft>
              <a:buSzPts val="1800"/>
              <a:buChar char="●"/>
            </a:pPr>
            <a:r>
              <a:rPr lang="en"/>
              <a:t>Converted large JSON file to smaller CSV file containing tweet message and label</a:t>
            </a:r>
            <a:endParaRPr/>
          </a:p>
          <a:p>
            <a:pPr indent="-342900" lvl="0" marL="457200" rtl="0" algn="l">
              <a:spcBef>
                <a:spcPts val="0"/>
              </a:spcBef>
              <a:spcAft>
                <a:spcPts val="0"/>
              </a:spcAft>
              <a:buSzPts val="1800"/>
              <a:buChar char="●"/>
            </a:pPr>
            <a:r>
              <a:rPr lang="en"/>
              <a:t>0 - Misinformation</a:t>
            </a:r>
            <a:endParaRPr/>
          </a:p>
          <a:p>
            <a:pPr indent="-342900" lvl="0" marL="457200" rtl="0" algn="l">
              <a:spcBef>
                <a:spcPts val="0"/>
              </a:spcBef>
              <a:spcAft>
                <a:spcPts val="0"/>
              </a:spcAft>
              <a:buSzPts val="1800"/>
              <a:buChar char="●"/>
            </a:pPr>
            <a:r>
              <a:rPr lang="en"/>
              <a:t>1- Truth</a:t>
            </a:r>
            <a:endParaRPr/>
          </a:p>
        </p:txBody>
      </p:sp>
      <p:pic>
        <p:nvPicPr>
          <p:cNvPr id="94" name="Google Shape;94;p18"/>
          <p:cNvPicPr preferRelativeResize="0"/>
          <p:nvPr/>
        </p:nvPicPr>
        <p:blipFill>
          <a:blip r:embed="rId3">
            <a:alphaModFix/>
          </a:blip>
          <a:stretch>
            <a:fillRect/>
          </a:stretch>
        </p:blipFill>
        <p:spPr>
          <a:xfrm>
            <a:off x="4820400" y="1344150"/>
            <a:ext cx="3811226" cy="27647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Implementation and Methodology</a:t>
            </a:r>
            <a:endParaRPr/>
          </a:p>
        </p:txBody>
      </p:sp>
      <p:sp>
        <p:nvSpPr>
          <p:cNvPr id="100" name="Google Shape;100;p19"/>
          <p:cNvSpPr txBox="1"/>
          <p:nvPr>
            <p:ph idx="1" type="body"/>
          </p:nvPr>
        </p:nvSpPr>
        <p:spPr>
          <a:xfrm>
            <a:off x="311700" y="1171600"/>
            <a:ext cx="4619400" cy="3397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2000" u="sng"/>
              <a:t>Model Configuration and Training</a:t>
            </a:r>
            <a:endParaRPr sz="2000" u="sng"/>
          </a:p>
          <a:p>
            <a:pPr indent="-342900" lvl="0" marL="457200" rtl="0" algn="l">
              <a:spcBef>
                <a:spcPts val="1200"/>
              </a:spcBef>
              <a:spcAft>
                <a:spcPts val="0"/>
              </a:spcAft>
              <a:buSzPts val="1800"/>
              <a:buChar char="●"/>
            </a:pPr>
            <a:r>
              <a:rPr lang="en"/>
              <a:t>Trained 2 different models with Old FNC and tested with labeled data for initial Snorkel Model</a:t>
            </a:r>
            <a:endParaRPr/>
          </a:p>
          <a:p>
            <a:pPr indent="-317500" lvl="1" marL="914400" rtl="0" algn="l">
              <a:spcBef>
                <a:spcPts val="0"/>
              </a:spcBef>
              <a:spcAft>
                <a:spcPts val="0"/>
              </a:spcAft>
              <a:buSzPts val="1400"/>
              <a:buChar char="○"/>
            </a:pPr>
            <a:r>
              <a:rPr lang="en"/>
              <a:t>Albert</a:t>
            </a:r>
            <a:endParaRPr/>
          </a:p>
          <a:p>
            <a:pPr indent="-317500" lvl="1" marL="914400" rtl="0" algn="l">
              <a:spcBef>
                <a:spcPts val="0"/>
              </a:spcBef>
              <a:spcAft>
                <a:spcPts val="0"/>
              </a:spcAft>
              <a:buSzPts val="1400"/>
              <a:buChar char="○"/>
            </a:pPr>
            <a:r>
              <a:rPr lang="en"/>
              <a:t>Bert</a:t>
            </a:r>
            <a:endParaRPr/>
          </a:p>
          <a:p>
            <a:pPr indent="-342900" lvl="0" marL="457200" rtl="0" algn="l">
              <a:spcBef>
                <a:spcPts val="0"/>
              </a:spcBef>
              <a:spcAft>
                <a:spcPts val="0"/>
              </a:spcAft>
              <a:buSzPts val="1800"/>
              <a:buChar char="●"/>
            </a:pPr>
            <a:r>
              <a:rPr lang="en"/>
              <a:t>Adjusted hyperparameters of each model</a:t>
            </a:r>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1200"/>
              </a:spcBef>
              <a:spcAft>
                <a:spcPts val="1200"/>
              </a:spcAft>
              <a:buNone/>
            </a:pPr>
            <a:r>
              <a:t/>
            </a:r>
            <a:endParaRPr/>
          </a:p>
        </p:txBody>
      </p:sp>
      <p:pic>
        <p:nvPicPr>
          <p:cNvPr id="101" name="Google Shape;101;p19"/>
          <p:cNvPicPr preferRelativeResize="0"/>
          <p:nvPr/>
        </p:nvPicPr>
        <p:blipFill>
          <a:blip r:embed="rId3">
            <a:alphaModFix/>
          </a:blip>
          <a:stretch>
            <a:fillRect/>
          </a:stretch>
        </p:blipFill>
        <p:spPr>
          <a:xfrm>
            <a:off x="5934801" y="1171600"/>
            <a:ext cx="2938100" cy="3683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Challenges with ALBERT</a:t>
            </a:r>
            <a:endParaRPr/>
          </a:p>
        </p:txBody>
      </p:sp>
      <p:sp>
        <p:nvSpPr>
          <p:cNvPr id="107" name="Google Shape;107;p20"/>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We made a troubling discovery with</a:t>
            </a:r>
            <a:endParaRPr/>
          </a:p>
          <a:p>
            <a:pPr indent="0" lvl="0" marL="0" rtl="0" algn="l">
              <a:spcBef>
                <a:spcPts val="1200"/>
              </a:spcBef>
              <a:spcAft>
                <a:spcPts val="1200"/>
              </a:spcAft>
              <a:buNone/>
            </a:pPr>
            <a:r>
              <a:rPr lang="en"/>
              <a:t>ALBERT during our initial training</a:t>
            </a:r>
            <a:endParaRPr/>
          </a:p>
        </p:txBody>
      </p:sp>
      <p:graphicFrame>
        <p:nvGraphicFramePr>
          <p:cNvPr id="108" name="Google Shape;108;p20"/>
          <p:cNvGraphicFramePr/>
          <p:nvPr/>
        </p:nvGraphicFramePr>
        <p:xfrm>
          <a:off x="4180250" y="3015750"/>
          <a:ext cx="3000000" cy="3000000"/>
        </p:xfrm>
        <a:graphic>
          <a:graphicData uri="http://schemas.openxmlformats.org/drawingml/2006/table">
            <a:tbl>
              <a:tblPr>
                <a:noFill/>
                <a:tableStyleId>{E79E2C8D-1417-4B57-9E2D-CD8C815ACD04}</a:tableStyleId>
              </a:tblPr>
              <a:tblGrid>
                <a:gridCol w="1806750"/>
                <a:gridCol w="1475375"/>
                <a:gridCol w="1641050"/>
              </a:tblGrid>
              <a:tr h="321575">
                <a:tc>
                  <a:txBody>
                    <a:bodyPr/>
                    <a:lstStyle/>
                    <a:p>
                      <a:pPr indent="0" lvl="0" marL="0" rtl="0" algn="l">
                        <a:spcBef>
                          <a:spcPts val="0"/>
                        </a:spcBef>
                        <a:spcAft>
                          <a:spcPts val="0"/>
                        </a:spcAft>
                        <a:buNone/>
                      </a:pPr>
                      <a:r>
                        <a:rPr lang="en" sz="1300">
                          <a:latin typeface="Roboto"/>
                          <a:ea typeface="Roboto"/>
                          <a:cs typeface="Roboto"/>
                          <a:sym typeface="Roboto"/>
                        </a:rPr>
                        <a:t>ALBERT Model</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NELA 11-2020</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NELA 12-2020</a:t>
                      </a:r>
                      <a:endParaRPr sz="1300">
                        <a:latin typeface="Roboto"/>
                        <a:ea typeface="Roboto"/>
                        <a:cs typeface="Roboto"/>
                        <a:sym typeface="Roboto"/>
                      </a:endParaRPr>
                    </a:p>
                  </a:txBody>
                  <a:tcPr marT="63500" marB="63500" marR="63500" marL="63500"/>
                </a:tc>
              </a:tr>
              <a:tr h="321575">
                <a:tc>
                  <a:txBody>
                    <a:bodyPr/>
                    <a:lstStyle/>
                    <a:p>
                      <a:pPr indent="0" lvl="0" marL="0" rtl="0" algn="l">
                        <a:spcBef>
                          <a:spcPts val="0"/>
                        </a:spcBef>
                        <a:spcAft>
                          <a:spcPts val="0"/>
                        </a:spcAft>
                        <a:buNone/>
                      </a:pPr>
                      <a:r>
                        <a:rPr lang="en" sz="1300">
                          <a:latin typeface="Roboto"/>
                          <a:ea typeface="Roboto"/>
                          <a:cs typeface="Roboto"/>
                          <a:sym typeface="Roboto"/>
                        </a:rPr>
                        <a:t>Training Accuracy</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97.3%</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65.6%</a:t>
                      </a:r>
                      <a:endParaRPr sz="1300">
                        <a:latin typeface="Roboto"/>
                        <a:ea typeface="Roboto"/>
                        <a:cs typeface="Roboto"/>
                        <a:sym typeface="Roboto"/>
                      </a:endParaRPr>
                    </a:p>
                  </a:txBody>
                  <a:tcPr marT="63500" marB="63500" marR="63500" marL="63500"/>
                </a:tc>
              </a:tr>
              <a:tr h="518250">
                <a:tc>
                  <a:txBody>
                    <a:bodyPr/>
                    <a:lstStyle/>
                    <a:p>
                      <a:pPr indent="0" lvl="0" marL="0" rtl="0" algn="l">
                        <a:spcBef>
                          <a:spcPts val="0"/>
                        </a:spcBef>
                        <a:spcAft>
                          <a:spcPts val="0"/>
                        </a:spcAft>
                        <a:buNone/>
                      </a:pPr>
                      <a:r>
                        <a:rPr lang="en" sz="1300">
                          <a:latin typeface="Roboto"/>
                          <a:ea typeface="Roboto"/>
                          <a:cs typeface="Roboto"/>
                          <a:sym typeface="Roboto"/>
                        </a:rPr>
                        <a:t>New FNC 10-2021 Testing Accuracy</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47.5%</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47.1%</a:t>
                      </a:r>
                      <a:endParaRPr sz="1300">
                        <a:latin typeface="Roboto"/>
                        <a:ea typeface="Roboto"/>
                        <a:cs typeface="Roboto"/>
                        <a:sym typeface="Roboto"/>
                      </a:endParaRPr>
                    </a:p>
                  </a:txBody>
                  <a:tcPr marT="63500" marB="63500" marR="63500" marL="63500"/>
                </a:tc>
              </a:tr>
              <a:tr h="518250">
                <a:tc>
                  <a:txBody>
                    <a:bodyPr/>
                    <a:lstStyle/>
                    <a:p>
                      <a:pPr indent="0" lvl="0" marL="0" rtl="0" algn="l">
                        <a:spcBef>
                          <a:spcPts val="0"/>
                        </a:spcBef>
                        <a:spcAft>
                          <a:spcPts val="0"/>
                        </a:spcAft>
                        <a:buNone/>
                      </a:pPr>
                      <a:r>
                        <a:rPr lang="en" sz="1300">
                          <a:latin typeface="Roboto"/>
                          <a:ea typeface="Roboto"/>
                          <a:cs typeface="Roboto"/>
                          <a:sym typeface="Roboto"/>
                        </a:rPr>
                        <a:t>New FNC 11-2021 Testing Accuracy</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57.2%</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57.5%</a:t>
                      </a:r>
                      <a:endParaRPr sz="1300">
                        <a:latin typeface="Roboto"/>
                        <a:ea typeface="Roboto"/>
                        <a:cs typeface="Roboto"/>
                        <a:sym typeface="Roboto"/>
                      </a:endParaRPr>
                    </a:p>
                  </a:txBody>
                  <a:tcPr marT="63500" marB="63500" marR="63500" marL="63500"/>
                </a:tc>
              </a:tr>
            </a:tbl>
          </a:graphicData>
        </a:graphic>
      </p:graphicFrame>
      <p:graphicFrame>
        <p:nvGraphicFramePr>
          <p:cNvPr id="109" name="Google Shape;109;p20"/>
          <p:cNvGraphicFramePr/>
          <p:nvPr/>
        </p:nvGraphicFramePr>
        <p:xfrm>
          <a:off x="4180250" y="1129475"/>
          <a:ext cx="3000000" cy="3000000"/>
        </p:xfrm>
        <a:graphic>
          <a:graphicData uri="http://schemas.openxmlformats.org/drawingml/2006/table">
            <a:tbl>
              <a:tblPr>
                <a:noFill/>
                <a:tableStyleId>{E79E2C8D-1417-4B57-9E2D-CD8C815ACD04}</a:tableStyleId>
              </a:tblPr>
              <a:tblGrid>
                <a:gridCol w="1711750"/>
                <a:gridCol w="1613275"/>
                <a:gridCol w="1598150"/>
              </a:tblGrid>
              <a:tr h="246550">
                <a:tc>
                  <a:txBody>
                    <a:bodyPr/>
                    <a:lstStyle/>
                    <a:p>
                      <a:pPr indent="0" lvl="0" marL="0" rtl="0" algn="l">
                        <a:spcBef>
                          <a:spcPts val="0"/>
                        </a:spcBef>
                        <a:spcAft>
                          <a:spcPts val="0"/>
                        </a:spcAft>
                        <a:buNone/>
                      </a:pPr>
                      <a:r>
                        <a:rPr lang="en" sz="1300">
                          <a:latin typeface="Roboto"/>
                          <a:ea typeface="Roboto"/>
                          <a:cs typeface="Roboto"/>
                          <a:sym typeface="Roboto"/>
                        </a:rPr>
                        <a:t>ALBERT Model</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Old FNC 4-2021</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Old FNC 5-2021</a:t>
                      </a:r>
                      <a:endParaRPr sz="1300">
                        <a:latin typeface="Roboto"/>
                        <a:ea typeface="Roboto"/>
                        <a:cs typeface="Roboto"/>
                        <a:sym typeface="Roboto"/>
                      </a:endParaRPr>
                    </a:p>
                  </a:txBody>
                  <a:tcPr marT="63500" marB="63500" marR="63500" marL="63500"/>
                </a:tc>
              </a:tr>
              <a:tr h="246550">
                <a:tc>
                  <a:txBody>
                    <a:bodyPr/>
                    <a:lstStyle/>
                    <a:p>
                      <a:pPr indent="0" lvl="0" marL="0" rtl="0" algn="l">
                        <a:spcBef>
                          <a:spcPts val="0"/>
                        </a:spcBef>
                        <a:spcAft>
                          <a:spcPts val="0"/>
                        </a:spcAft>
                        <a:buNone/>
                      </a:pPr>
                      <a:r>
                        <a:rPr lang="en" sz="1300">
                          <a:latin typeface="Roboto"/>
                          <a:ea typeface="Roboto"/>
                          <a:cs typeface="Roboto"/>
                          <a:sym typeface="Roboto"/>
                        </a:rPr>
                        <a:t>Training Accuracy</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70.3%</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75.7%</a:t>
                      </a:r>
                      <a:endParaRPr sz="1300">
                        <a:latin typeface="Roboto"/>
                        <a:ea typeface="Roboto"/>
                        <a:cs typeface="Roboto"/>
                        <a:sym typeface="Roboto"/>
                      </a:endParaRPr>
                    </a:p>
                  </a:txBody>
                  <a:tcPr marT="63500" marB="63500" marR="63500" marL="63500"/>
                </a:tc>
              </a:tr>
              <a:tr h="397375">
                <a:tc>
                  <a:txBody>
                    <a:bodyPr/>
                    <a:lstStyle/>
                    <a:p>
                      <a:pPr indent="0" lvl="0" marL="0" rtl="0" algn="l">
                        <a:spcBef>
                          <a:spcPts val="0"/>
                        </a:spcBef>
                        <a:spcAft>
                          <a:spcPts val="0"/>
                        </a:spcAft>
                        <a:buNone/>
                      </a:pPr>
                      <a:r>
                        <a:rPr lang="en" sz="1300">
                          <a:latin typeface="Roboto"/>
                          <a:ea typeface="Roboto"/>
                          <a:cs typeface="Roboto"/>
                          <a:sym typeface="Roboto"/>
                        </a:rPr>
                        <a:t>New FNC 10-2021 Testing Accuracy</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49.1%</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48.1%</a:t>
                      </a:r>
                      <a:endParaRPr sz="1300">
                        <a:latin typeface="Roboto"/>
                        <a:ea typeface="Roboto"/>
                        <a:cs typeface="Roboto"/>
                        <a:sym typeface="Roboto"/>
                      </a:endParaRPr>
                    </a:p>
                  </a:txBody>
                  <a:tcPr marT="63500" marB="63500" marR="63500" marL="63500"/>
                </a:tc>
              </a:tr>
              <a:tr h="397375">
                <a:tc>
                  <a:txBody>
                    <a:bodyPr/>
                    <a:lstStyle/>
                    <a:p>
                      <a:pPr indent="0" lvl="0" marL="0" rtl="0" algn="l">
                        <a:spcBef>
                          <a:spcPts val="0"/>
                        </a:spcBef>
                        <a:spcAft>
                          <a:spcPts val="0"/>
                        </a:spcAft>
                        <a:buNone/>
                      </a:pPr>
                      <a:r>
                        <a:rPr lang="en" sz="1300">
                          <a:latin typeface="Roboto"/>
                          <a:ea typeface="Roboto"/>
                          <a:cs typeface="Roboto"/>
                          <a:sym typeface="Roboto"/>
                        </a:rPr>
                        <a:t>New FNC 11-2021 Testing Accuracy</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56.8%</a:t>
                      </a:r>
                      <a:endParaRPr sz="1300">
                        <a:latin typeface="Roboto"/>
                        <a:ea typeface="Roboto"/>
                        <a:cs typeface="Roboto"/>
                        <a:sym typeface="Roboto"/>
                      </a:endParaRPr>
                    </a:p>
                  </a:txBody>
                  <a:tcPr marT="63500" marB="63500" marR="63500" marL="63500"/>
                </a:tc>
                <a:tc>
                  <a:txBody>
                    <a:bodyPr/>
                    <a:lstStyle/>
                    <a:p>
                      <a:pPr indent="0" lvl="0" marL="0" rtl="0" algn="l">
                        <a:spcBef>
                          <a:spcPts val="0"/>
                        </a:spcBef>
                        <a:spcAft>
                          <a:spcPts val="0"/>
                        </a:spcAft>
                        <a:buNone/>
                      </a:pPr>
                      <a:r>
                        <a:rPr lang="en" sz="1300">
                          <a:latin typeface="Roboto"/>
                          <a:ea typeface="Roboto"/>
                          <a:cs typeface="Roboto"/>
                          <a:sym typeface="Roboto"/>
                        </a:rPr>
                        <a:t>57.5%</a:t>
                      </a:r>
                      <a:endParaRPr sz="1300">
                        <a:latin typeface="Roboto"/>
                        <a:ea typeface="Roboto"/>
                        <a:cs typeface="Roboto"/>
                        <a:sym typeface="Roboto"/>
                      </a:endParaRPr>
                    </a:p>
                  </a:txBody>
                  <a:tcPr marT="63500" marB="63500" marR="63500" marL="63500"/>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Implementation and Methodology</a:t>
            </a:r>
            <a:endParaRPr/>
          </a:p>
        </p:txBody>
      </p:sp>
      <p:sp>
        <p:nvSpPr>
          <p:cNvPr id="115" name="Google Shape;115;p21"/>
          <p:cNvSpPr txBox="1"/>
          <p:nvPr>
            <p:ph idx="1" type="body"/>
          </p:nvPr>
        </p:nvSpPr>
        <p:spPr>
          <a:xfrm>
            <a:off x="311700" y="1171600"/>
            <a:ext cx="46194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u="sng"/>
              <a:t>Development of new models</a:t>
            </a:r>
            <a:endParaRPr sz="2000" u="sng"/>
          </a:p>
          <a:p>
            <a:pPr indent="-342900" lvl="0" marL="457200" rtl="0" algn="l">
              <a:spcBef>
                <a:spcPts val="1200"/>
              </a:spcBef>
              <a:spcAft>
                <a:spcPts val="0"/>
              </a:spcAft>
              <a:buSzPts val="1800"/>
              <a:buChar char="●"/>
            </a:pPr>
            <a:r>
              <a:rPr lang="en"/>
              <a:t>GPT and GPT2 models were adapted and developed</a:t>
            </a:r>
            <a:endParaRPr/>
          </a:p>
          <a:p>
            <a:pPr indent="-342900" lvl="0" marL="457200" rtl="0" algn="l">
              <a:spcBef>
                <a:spcPts val="0"/>
              </a:spcBef>
              <a:spcAft>
                <a:spcPts val="0"/>
              </a:spcAft>
              <a:buSzPts val="1800"/>
              <a:buChar char="●"/>
            </a:pPr>
            <a:r>
              <a:rPr lang="en"/>
              <a:t>More advanced models than original</a:t>
            </a:r>
            <a:endParaRPr/>
          </a:p>
          <a:p>
            <a:pPr indent="-342900" lvl="0" marL="457200" rtl="0" algn="l">
              <a:spcBef>
                <a:spcPts val="0"/>
              </a:spcBef>
              <a:spcAft>
                <a:spcPts val="0"/>
              </a:spcAft>
              <a:buSzPts val="1800"/>
              <a:buChar char="●"/>
            </a:pPr>
            <a:r>
              <a:rPr lang="en"/>
              <a:t>Labeling </a:t>
            </a:r>
            <a:r>
              <a:rPr lang="en"/>
              <a:t>functions</a:t>
            </a:r>
            <a:r>
              <a:rPr lang="en"/>
              <a:t> would be integrated with the original Snorkel pipeline</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16" name="Google Shape;116;p21"/>
          <p:cNvPicPr preferRelativeResize="0"/>
          <p:nvPr/>
        </p:nvPicPr>
        <p:blipFill>
          <a:blip r:embed="rId3">
            <a:alphaModFix/>
          </a:blip>
          <a:stretch>
            <a:fillRect/>
          </a:stretch>
        </p:blipFill>
        <p:spPr>
          <a:xfrm>
            <a:off x="5934801" y="1171600"/>
            <a:ext cx="2938100" cy="3683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